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6" r:id="rId2"/>
    <p:sldId id="353" r:id="rId3"/>
    <p:sldId id="354" r:id="rId4"/>
    <p:sldId id="355" r:id="rId5"/>
    <p:sldId id="307" r:id="rId6"/>
  </p:sldIdLst>
  <p:sldSz cx="9144000" cy="6858000" type="screen4x3"/>
  <p:notesSz cx="6400800" cy="86868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B2AA9B"/>
    <a:srgbClr val="AD4C54"/>
    <a:srgbClr val="7874B3"/>
    <a:srgbClr val="839A4E"/>
    <a:srgbClr val="0084C3"/>
    <a:srgbClr val="CCCCCC"/>
    <a:srgbClr val="FF3300"/>
    <a:srgbClr val="627B76"/>
    <a:srgbClr val="D953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4" autoAdjust="0"/>
    <p:restoredTop sz="94632" autoAdjust="0"/>
  </p:normalViewPr>
  <p:slideViewPr>
    <p:cSldViewPr snapToGrid="0">
      <p:cViewPr varScale="1">
        <p:scale>
          <a:sx n="66" d="100"/>
          <a:sy n="66" d="100"/>
        </p:scale>
        <p:origin x="-636" y="-102"/>
      </p:cViewPr>
      <p:guideLst>
        <p:guide orient="horz" pos="3828"/>
        <p:guide orient="horz" pos="1422"/>
        <p:guide orient="horz" pos="1572"/>
        <p:guide orient="horz" pos="3666"/>
        <p:guide orient="horz" pos="2274"/>
        <p:guide orient="horz" pos="1536"/>
        <p:guide pos="2880"/>
        <p:guide pos="600"/>
        <p:guide pos="5190"/>
        <p:guide pos="756"/>
        <p:guide pos="5040"/>
        <p:guide pos="1212"/>
        <p:guide pos="4542"/>
        <p:guide pos="300"/>
        <p:guide pos="1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notesViewPr>
    <p:cSldViewPr snapToGrid="0">
      <p:cViewPr>
        <p:scale>
          <a:sx n="66" d="100"/>
          <a:sy n="66" d="100"/>
        </p:scale>
        <p:origin x="-1278" y="-930"/>
      </p:cViewPr>
      <p:guideLst>
        <p:guide orient="horz" pos="2736"/>
        <p:guide pos="20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6F5A8B6E-7CB0-45AB-9B86-92447CCD06D6}" type="datetimeFigureOut">
              <a:rPr lang="en-US" smtClean="0">
                <a:solidFill>
                  <a:schemeClr val="tx2"/>
                </a:solidFill>
                <a:latin typeface="Arial Narrow" pitchFamily="34" charset="0"/>
              </a:rPr>
              <a:pPr/>
              <a:t>2/10/2012</a:t>
            </a:fld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9AD2827D-C8FE-4724-8E7A-BE9CAFBEE79E}" type="slidenum">
              <a:rPr lang="en-US" smtClean="0">
                <a:solidFill>
                  <a:schemeClr val="tx2"/>
                </a:solidFill>
                <a:latin typeface="Arial Narrow" pitchFamily="34" charset="0"/>
              </a:rPr>
              <a:pPr/>
              <a:t>‹#›</a:t>
            </a:fld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00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306388"/>
            <a:ext cx="3908425" cy="2932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423268"/>
            <a:ext cx="6399319" cy="262024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ct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40080" y="3474720"/>
            <a:ext cx="5120640" cy="4560570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71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Bef>
        <a:spcPts val="1000"/>
      </a:spcBef>
      <a:buClr>
        <a:schemeClr val="accent2"/>
      </a:buClr>
      <a:buSzPct val="100000"/>
      <a:buFont typeface="Arial" pitchFamily="34" charset="0"/>
      <a:buChar char="►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07950" algn="l" defTabSz="914400" rtl="0" eaLnBrk="1" latinLnBrk="0" hangingPunct="1">
      <a:spcBef>
        <a:spcPts val="500"/>
      </a:spcBef>
      <a:buClr>
        <a:schemeClr val="accent2"/>
      </a:buClr>
      <a:buFont typeface="Arial" pitchFamily="34" charset="0"/>
      <a:buChar char="●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73088" indent="-120650" algn="l" defTabSz="914400" rtl="0" eaLnBrk="1" latinLnBrk="0" hangingPunct="1">
      <a:spcBef>
        <a:spcPts val="200"/>
      </a:spcBef>
      <a:buClr>
        <a:schemeClr val="accent2"/>
      </a:buClr>
      <a:buFont typeface="Arial" pitchFamily="34" charset="0"/>
      <a:buChar char="–"/>
      <a:tabLst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803275" indent="-115888" algn="l" defTabSz="914400" rtl="0" eaLnBrk="1" latinLnBrk="0" hangingPunct="1">
      <a:spcBef>
        <a:spcPts val="100"/>
      </a:spcBef>
      <a:buClr>
        <a:schemeClr val="accent2"/>
      </a:buClr>
      <a:buFont typeface="Wingdings" pitchFamily="2" charset="2"/>
      <a:buChar char="w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1025525" indent="-111125" algn="l" defTabSz="914400" rtl="0" eaLnBrk="1" latinLnBrk="0" hangingPunct="1">
      <a:spcBef>
        <a:spcPts val="100"/>
      </a:spcBef>
      <a:buClr>
        <a:schemeClr val="accent2"/>
      </a:buClr>
      <a:buFont typeface="Wingdings" pitchFamily="2" charset="2"/>
      <a:buChar char="§"/>
      <a:defRPr lang="en-US" sz="9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8F0E1D-34A0-4759-80BE-F9793F7668E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246188" y="306388"/>
            <a:ext cx="3908425" cy="2932112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2707751"/>
            <a:ext cx="9144000" cy="1361964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11" descr="FTI_Logo_TM_Process_Ta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60" y="327342"/>
            <a:ext cx="1752596" cy="701038"/>
          </a:xfrm>
          <a:prstGeom prst="rect">
            <a:avLst/>
          </a:prstGeom>
        </p:spPr>
      </p:pic>
      <p:pic>
        <p:nvPicPr>
          <p:cNvPr id="16" name="Picture 15" descr="WP White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147" r="827" b="42737"/>
          <a:stretch/>
        </p:blipFill>
        <p:spPr>
          <a:xfrm>
            <a:off x="0" y="2707750"/>
            <a:ext cx="9144000" cy="136196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271016"/>
            <a:ext cx="8302752" cy="1435608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206240"/>
            <a:ext cx="5221706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lang="en-US" sz="1800" dirty="0" smtClean="0">
                <a:solidFill>
                  <a:srgbClr val="7F756A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6345" y="1081781"/>
            <a:ext cx="6163055" cy="3969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00" b="0" kern="1200" smtClean="0">
                <a:solidFill>
                  <a:srgbClr val="3E667E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5" y="182880"/>
            <a:ext cx="6151024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1263" y="6196263"/>
            <a:ext cx="8337884" cy="1855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6345" y="1081781"/>
            <a:ext cx="6163055" cy="3969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00" b="0" kern="1200" smtClean="0">
                <a:solidFill>
                  <a:srgbClr val="3E667E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5" y="182880"/>
            <a:ext cx="6151024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1263" y="6196263"/>
            <a:ext cx="8337884" cy="1855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66344" y="1517904"/>
            <a:ext cx="8357616" cy="46268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6345" y="1081781"/>
            <a:ext cx="6163055" cy="3969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00" b="0" kern="1200" smtClean="0">
                <a:solidFill>
                  <a:srgbClr val="3E667E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5" y="182880"/>
            <a:ext cx="6151024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1263" y="6196263"/>
            <a:ext cx="8337884" cy="1855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66344" y="1517904"/>
            <a:ext cx="4105656" cy="46268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8"/>
          </p:nvPr>
        </p:nvSpPr>
        <p:spPr>
          <a:xfrm>
            <a:off x="4713491" y="1517904"/>
            <a:ext cx="4105656" cy="46268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2920" y="1755648"/>
            <a:ext cx="6969171" cy="39694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00" b="0" kern="1200" smtClean="0">
                <a:solidFill>
                  <a:srgbClr val="3E667E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5" y="182880"/>
            <a:ext cx="6151024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1263" y="6196263"/>
            <a:ext cx="8337884" cy="1855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938463" y="2249906"/>
            <a:ext cx="7291137" cy="3814010"/>
          </a:xfrm>
          <a:prstGeom prst="rect">
            <a:avLst/>
          </a:prstGeom>
          <a:gradFill>
            <a:gsLst>
              <a:gs pos="0">
                <a:srgbClr val="EBE9E7">
                  <a:alpha val="35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solidFill>
              <a:srgbClr val="CCCCCC"/>
            </a:solidFill>
          </a:ln>
        </p:spPr>
        <p:txBody>
          <a:bodyPr lIns="0" tIns="0" rIns="0" bIns="0"/>
          <a:lstStyle>
            <a:lvl1pPr>
              <a:defRPr lang="en-US" sz="2200" b="0" kern="1200" baseline="0" dirty="0" smtClean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  <a:lvl3pPr>
              <a:lnSpc>
                <a:spcPct val="100000"/>
              </a:lnSpc>
              <a:defRPr lang="en-US" sz="20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SzPct val="100000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lang="en-US" sz="1600" dirty="0" smtClean="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defRPr lang="en-US" sz="1600" dirty="0" smtClean="0">
                <a:solidFill>
                  <a:schemeClr val="tx1"/>
                </a:solidFill>
                <a:latin typeface="+mn-lt"/>
              </a:defRPr>
            </a:lvl6pPr>
          </a:lstStyle>
          <a:p>
            <a:pPr marL="9144" lvl="0" indent="-9144" algn="l" defTabSz="914400" rtl="0" eaLnBrk="1" latinLnBrk="0" hangingPunct="1">
              <a:lnSpc>
                <a:spcPct val="100000"/>
              </a:lnSpc>
              <a:spcBef>
                <a:spcPts val="528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marL="374904" lvl="2" indent="-374904" algn="l">
              <a:spcBef>
                <a:spcPts val="600"/>
              </a:spcBef>
              <a:spcAft>
                <a:spcPts val="600"/>
              </a:spcAft>
              <a:buClr>
                <a:srgbClr val="7F756A"/>
              </a:buClr>
              <a:buFont typeface="Arial" pitchFamily="34" charset="0"/>
              <a:buChar char="■"/>
            </a:pPr>
            <a:r>
              <a:rPr lang="en-US" dirty="0" smtClean="0"/>
              <a:t>Second level</a:t>
            </a:r>
          </a:p>
          <a:p>
            <a:pPr marL="630936" lvl="3" indent="-228600" algn="l">
              <a:spcBef>
                <a:spcPts val="600"/>
              </a:spcBef>
              <a:spcAft>
                <a:spcPts val="600"/>
              </a:spcAft>
              <a:buClr>
                <a:srgbClr val="7F756A"/>
              </a:buClr>
              <a:buFont typeface="Arial" pitchFamily="34" charset="0"/>
              <a:buChar char="■"/>
            </a:pPr>
            <a:r>
              <a:rPr lang="en-US" dirty="0" smtClean="0"/>
              <a:t>Third level</a:t>
            </a:r>
          </a:p>
          <a:p>
            <a:pPr marL="914400" lvl="4" indent="-228600">
              <a:spcBef>
                <a:spcPts val="600"/>
              </a:spcBef>
              <a:spcAft>
                <a:spcPts val="600"/>
              </a:spcAft>
              <a:buClr>
                <a:srgbClr val="7F756A"/>
              </a:buClr>
              <a:buSzPct val="50000"/>
              <a:buFont typeface="Arial" pitchFamily="34" charset="0"/>
              <a:buChar char="■"/>
            </a:pPr>
            <a:r>
              <a:rPr lang="en-US" dirty="0" smtClean="0"/>
              <a:t>Fourth level</a:t>
            </a:r>
          </a:p>
          <a:p>
            <a:pPr marL="1143000" lvl="5" indent="-228600" algn="l">
              <a:spcBef>
                <a:spcPts val="600"/>
              </a:spcBef>
              <a:spcAft>
                <a:spcPts val="600"/>
              </a:spcAft>
              <a:buClr>
                <a:srgbClr val="7F756A"/>
              </a:buClr>
              <a:buSzPct val="50000"/>
              <a:buFont typeface="Arial" pitchFamily="34" charset="0"/>
              <a:buChar char="■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TI_Logo_TM_Process_Ta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60" y="327342"/>
            <a:ext cx="1752596" cy="7010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2707751"/>
            <a:ext cx="9144000" cy="1361964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 descr="WP White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147" r="827" b="42737"/>
          <a:stretch/>
        </p:blipFill>
        <p:spPr>
          <a:xfrm>
            <a:off x="0" y="2707750"/>
            <a:ext cx="9144000" cy="136196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2714801"/>
            <a:ext cx="8686800" cy="1363904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3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TI_Logo_TM_Process_Ta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60" y="327342"/>
            <a:ext cx="1752596" cy="701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44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hoto - Exten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5" y="182880"/>
            <a:ext cx="6151024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16200000" flipH="1">
            <a:off x="1397000" y="3723640"/>
            <a:ext cx="4561842" cy="2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898266" y="1433194"/>
            <a:ext cx="4883785" cy="4560886"/>
          </a:xfrm>
        </p:spPr>
        <p:txBody>
          <a:bodyPr/>
          <a:lstStyle>
            <a:lvl1pPr marL="0" indent="0">
              <a:spcBef>
                <a:spcPts val="600"/>
              </a:spcBef>
              <a:defRPr sz="9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69899" y="2923419"/>
            <a:ext cx="2987679" cy="3081144"/>
          </a:xfrm>
        </p:spPr>
        <p:txBody>
          <a:bodyPr/>
          <a:lstStyle>
            <a:lvl1pPr marL="0" indent="0">
              <a:spcBef>
                <a:spcPts val="400"/>
              </a:spcBef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69900" y="1516064"/>
            <a:ext cx="914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517649" y="1518919"/>
            <a:ext cx="1939926" cy="11480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defRPr lang="en-US" sz="800" b="1" dirty="0" smtClean="0">
                <a:solidFill>
                  <a:schemeClr val="tx1"/>
                </a:solidFill>
                <a:latin typeface="+mj-lt"/>
                <a:ea typeface="ＭＳ Ｐゴシック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800" b="0" dirty="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</a:lstStyle>
          <a:p>
            <a:pPr marL="0" lvl="0" indent="0" algn="l" rtl="0" eaLnBrk="0" fontAlgn="base" hangingPunct="0">
              <a:spcBef>
                <a:spcPts val="600"/>
              </a:spcBef>
            </a:pPr>
            <a:r>
              <a:rPr lang="en-US" dirty="0" smtClean="0"/>
              <a:t>Click to edit Master text styles</a:t>
            </a:r>
          </a:p>
          <a:p>
            <a:pPr marL="0" lvl="1" indent="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</a:pPr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44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Exten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5" y="182880"/>
            <a:ext cx="6151024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16200000" flipH="1">
            <a:off x="1397000" y="3723640"/>
            <a:ext cx="4561842" cy="2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898266" y="1433194"/>
            <a:ext cx="4883785" cy="4560886"/>
          </a:xfrm>
        </p:spPr>
        <p:txBody>
          <a:bodyPr/>
          <a:lstStyle>
            <a:lvl1pPr marL="0" indent="0">
              <a:spcBef>
                <a:spcPts val="600"/>
              </a:spcBef>
              <a:defRPr sz="9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69899" y="2219325"/>
            <a:ext cx="2987679" cy="3785238"/>
          </a:xfrm>
        </p:spPr>
        <p:txBody>
          <a:bodyPr/>
          <a:lstStyle>
            <a:lvl1pPr marL="0" indent="0">
              <a:spcBef>
                <a:spcPts val="400"/>
              </a:spcBef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9898" y="1518919"/>
            <a:ext cx="2997201" cy="59563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defRPr lang="en-US" sz="800" b="1" dirty="0" smtClean="0">
                <a:solidFill>
                  <a:schemeClr val="tx1"/>
                </a:solidFill>
                <a:latin typeface="+mj-lt"/>
                <a:ea typeface="ＭＳ Ｐゴシック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800" b="0" dirty="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</a:lstStyle>
          <a:p>
            <a:pPr marL="0" lvl="0" indent="0" algn="l" rtl="0" eaLnBrk="0" fontAlgn="base" hangingPunct="0">
              <a:spcBef>
                <a:spcPts val="600"/>
              </a:spcBef>
            </a:pPr>
            <a:r>
              <a:rPr lang="en-US" dirty="0" smtClean="0"/>
              <a:t>Click to edit Master text styles</a:t>
            </a:r>
          </a:p>
          <a:p>
            <a:pPr marL="0" lvl="1" indent="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</a:pPr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3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ece.tif"/>
          <p:cNvPicPr>
            <a:picLocks noChangeAspect="1"/>
          </p:cNvPicPr>
          <p:nvPr userDrawn="1"/>
        </p:nvPicPr>
        <p:blipFill>
          <a:blip r:embed="rId11" cstate="print"/>
          <a:srcRect r="44056" b="48845"/>
          <a:stretch>
            <a:fillRect/>
          </a:stretch>
        </p:blipFill>
        <p:spPr>
          <a:xfrm>
            <a:off x="0" y="0"/>
            <a:ext cx="254000" cy="1195388"/>
          </a:xfrm>
          <a:prstGeom prst="rect">
            <a:avLst/>
          </a:prstGeom>
          <a:effectLst/>
        </p:spPr>
      </p:pic>
      <p:pic>
        <p:nvPicPr>
          <p:cNvPr id="14" name="Picture 13" descr="FTI_Logo_TM_Process_Tag.ai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60" y="327342"/>
            <a:ext cx="1752596" cy="7010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182880"/>
            <a:ext cx="6163056" cy="8412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517904"/>
            <a:ext cx="83576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112" y="6464808"/>
            <a:ext cx="457200" cy="155448"/>
          </a:xfrm>
          <a:prstGeom prst="rect">
            <a:avLst/>
          </a:prstGeom>
        </p:spPr>
        <p:txBody>
          <a:bodyPr vert="horz" wrap="none" lIns="0" tIns="0" rIns="0" bIns="0" rtlCol="0" anchor="b" anchorCtr="1">
            <a:spAutoFit/>
          </a:bodyPr>
          <a:lstStyle>
            <a:lvl1pPr marL="0" algn="ctr" defTabSz="914400" rtl="0" eaLnBrk="1" latinLnBrk="0" hangingPunct="1">
              <a:defRPr lang="en-US" sz="1000" kern="1200" smtClean="0">
                <a:solidFill>
                  <a:srgbClr val="627B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− </a:t>
            </a:r>
            <a:fld id="{0CE57350-95AB-4D89-8E83-1EFC88F24CB9}" type="slidenum">
              <a:rPr lang="en-US" smtClean="0"/>
              <a:pPr/>
              <a:t>‹#›</a:t>
            </a:fld>
            <a:r>
              <a:rPr lang="en-US" dirty="0" smtClean="0"/>
              <a:t> −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72" r:id="rId4"/>
    <p:sldLayoutId id="2147483670" r:id="rId5"/>
    <p:sldLayoutId id="2147483673" r:id="rId6"/>
    <p:sldLayoutId id="2147483678" r:id="rId7"/>
    <p:sldLayoutId id="2147483681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>
        <a:defRPr sz="3000">
          <a:solidFill>
            <a:schemeClr val="tx2"/>
          </a:solidFill>
          <a:latin typeface="+mj-lt"/>
        </a:defRPr>
      </a:lvl1pPr>
    </p:titleStyle>
    <p:bodyStyle>
      <a:lvl1pPr marL="91440" indent="-91440" algn="l" rtl="0" eaLnBrk="0" fontAlgn="base" hangingPunct="0">
        <a:spcBef>
          <a:spcPts val="528"/>
        </a:spcBef>
        <a:defRPr lang="en-US" sz="2200" b="0" smtClean="0">
          <a:solidFill>
            <a:schemeClr val="tx1"/>
          </a:solidFill>
          <a:latin typeface="+mj-lt"/>
          <a:ea typeface="ＭＳ Ｐゴシック" charset="0"/>
        </a:defRPr>
      </a:lvl1pPr>
      <a:lvl2pPr marL="374904" indent="-374904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itchFamily="34" charset="0"/>
        <a:buChar char="■"/>
        <a:defRPr lang="en-US" sz="2000" b="0" smtClean="0">
          <a:solidFill>
            <a:schemeClr val="tx1"/>
          </a:solidFill>
          <a:latin typeface="+mj-lt"/>
          <a:ea typeface="ＭＳ Ｐゴシック" charset="0"/>
        </a:defRPr>
      </a:lvl2pPr>
      <a:lvl3pPr marL="630936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pitchFamily="34" charset="0"/>
        <a:buChar char="■"/>
        <a:defRPr lang="en-US" sz="1800" b="0" smtClean="0">
          <a:solidFill>
            <a:schemeClr val="tx1"/>
          </a:solidFill>
          <a:latin typeface="+mj-lt"/>
          <a:ea typeface="ＭＳ Ｐゴシック" charset="0"/>
        </a:defRPr>
      </a:lvl3pPr>
      <a:lvl4pPr marL="9144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50000"/>
        <a:buFont typeface="Arial" pitchFamily="34" charset="0"/>
        <a:buChar char="■"/>
        <a:defRPr lang="en-US" sz="1600" b="0" smtClean="0">
          <a:solidFill>
            <a:schemeClr val="tx1"/>
          </a:solidFill>
          <a:latin typeface="+mj-lt"/>
          <a:ea typeface="ＭＳ Ｐゴシック" charset="0"/>
        </a:defRPr>
      </a:lvl4pPr>
      <a:lvl5pPr marL="1143000" indent="-238125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50000"/>
        <a:buFont typeface="Arial" pitchFamily="34" charset="0"/>
        <a:buChar char="■"/>
        <a:defRPr lang="en-US" sz="1600" b="0">
          <a:solidFill>
            <a:schemeClr val="tx1"/>
          </a:solidFill>
          <a:latin typeface="+mj-lt"/>
          <a:ea typeface="ＭＳ Ｐゴシック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EMPLOYERS’ PERSPECTIVE</a:t>
            </a:r>
            <a:br>
              <a:rPr lang="en-US" dirty="0" smtClean="0"/>
            </a:br>
            <a:r>
              <a:rPr lang="en-US" sz="2000" dirty="0" smtClean="0"/>
              <a:t>Remarks for GES/Bank of England conference: </a:t>
            </a:r>
            <a:r>
              <a:rPr lang="en-GB" sz="2000" dirty="0" smtClean="0"/>
              <a:t>What post-crisis changes does the economics discipline need?</a:t>
            </a:r>
            <a:endParaRPr lang="en-US" sz="2000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 February 2012</a:t>
            </a:r>
          </a:p>
          <a:p>
            <a:r>
              <a:rPr lang="en-GB" dirty="0" smtClean="0"/>
              <a:t>Mark Beatson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employers looking for?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Skills and competencies needed for graduate-level entrants much the same for Government and consulting</a:t>
            </a:r>
          </a:p>
          <a:p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Neither “oven ready” nor “farm fresh”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Mix of economic and general work-related competencies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6344" y="1517903"/>
            <a:ext cx="8357616" cy="46071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en-GB" sz="1600" dirty="0" smtClean="0"/>
              <a:t>Deep understanding of the basics is really important – and the ability to apply them to a range of contexts: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Supply and demand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Consumer behaviour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Theory of the firm and industrial economics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Cost-benefit analysis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Numeracy and understanding of quantitative methods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Many graduates will have little or no opportunity to use macroeconomics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Related areas worth exposure before Masters level: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History of economic thought and philosophy of science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Political economy and economics of public choice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Economic history and analysis of </a:t>
            </a:r>
            <a:r>
              <a:rPr lang="en-GB" sz="1400" dirty="0" smtClean="0"/>
              <a:t>institutions</a:t>
            </a:r>
            <a:endParaRPr lang="en-GB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work-related competencies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Communication skills – including structuring an argument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Numeracy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IT skills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Desk research skills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Interpersonal skills/ability to work as part of a team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Intellectual curiosity/”entrepreneurship”: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Willingness to look for the answers [and partial answers]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Ability to assimilate large amounts of disparate information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Ability to reach conclusions [however tentative] on the basis of limited information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Open-mindedness and willingness to seek out new opportunities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TICAL THINK 2LINE_4C_GRAY.ai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391" y="2824480"/>
            <a:ext cx="5997143" cy="111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7153&quot;&gt;&lt;object type=&quot;3&quot; unique_id=&quot;19630&quot;&gt;&lt;property id=&quot;20148&quot; value=&quot;5&quot;/&gt;&lt;property id=&quot;20300&quot; value=&quot;Slide 1 - &amp;quot;FTI CONSULTING&amp;#x0D;&amp;#x0A;CORPORATE OVERVIEW&amp;quot;&quot;/&gt;&lt;property id=&quot;20307&quot; value=&quot;276&quot;/&gt;&lt;/object&gt;&lt;object type=&quot;3&quot; unique_id=&quot;19821&quot;&gt;&lt;property id=&quot;20148&quot; value=&quot;5&quot;/&gt;&lt;property id=&quot;20300&quot; value=&quot;Slide 14 - &amp;quot;Sample Vertical Bar Chart Style&amp;quot;&quot;/&gt;&lt;property id=&quot;20307&quot; value=&quot;291&quot;/&gt;&lt;/object&gt;&lt;object type=&quot;3&quot; unique_id=&quot;19823&quot;&gt;&lt;property id=&quot;20148&quot; value=&quot;5&quot;/&gt;&lt;property id=&quot;20300&quot; value=&quot;Slide 16 - &amp;quot;Sample Pie Chart Style&amp;quot;&quot;/&gt;&lt;property id=&quot;20307&quot; value=&quot;293&quot;/&gt;&lt;/object&gt;&lt;object type=&quot;3&quot; unique_id=&quot;20204&quot;&gt;&lt;property id=&quot;20148&quot; value=&quot;5&quot;/&gt;&lt;property id=&quot;20300&quot; value=&quot;Slide 2 - &amp;quot;Who We Are&amp;quot;&quot;/&gt;&lt;property id=&quot;20307&quot; value=&quot;296&quot;/&gt;&lt;/object&gt;&lt;object type=&quot;3&quot; unique_id=&quot;20205&quot;&gt;&lt;property id=&quot;20148&quot; value=&quot;5&quot;/&gt;&lt;property id=&quot;20300&quot; value=&quot;Slide 3 - &amp;quot;Who We Are: &amp;#x0D;&amp;#x0A;A History of Making History&amp;quot;&quot;/&gt;&lt;property id=&quot;20307&quot; value=&quot;297&quot;/&gt;&lt;/object&gt;&lt;object type=&quot;3&quot; unique_id=&quot;20206&quot;&gt;&lt;property id=&quot;20148&quot; value=&quot;5&quot;/&gt;&lt;property id=&quot;20300&quot; value=&quot;Slide 4 - &amp;quot;Who We Serve: &amp;#x0D;&amp;#x0A;A Leader Helping Leaders&amp;quot;&quot;/&gt;&lt;property id=&quot;20307&quot; value=&quot;298&quot;/&gt;&lt;/object&gt;&lt;object type=&quot;3&quot; unique_id=&quot;20207&quot;&gt;&lt;property id=&quot;20148&quot; value=&quot;5&quot;/&gt;&lt;property id=&quot;20300&quot; value=&quot;Slide 5 - &amp;quot;What We Do: &amp;#x0D;&amp;#x0A;A Unified Purpose&amp;quot;&quot;/&gt;&lt;property id=&quot;20307&quot; value=&quot;299&quot;/&gt;&lt;/object&gt;&lt;object type=&quot;3&quot; unique_id=&quot;20208&quot;&gt;&lt;property id=&quot;20148&quot; value=&quot;5&quot;/&gt;&lt;property id=&quot;20300&quot; value=&quot;Slide 6 - &amp;quot;What We Do: Protect and Enhance &amp;#x0D;&amp;#x0A;Enterprise Value from Every Angle &amp;quot;&quot;/&gt;&lt;property id=&quot;20307&quot; value=&quot;300&quot;/&gt;&lt;/object&gt;&lt;object type=&quot;3&quot; unique_id=&quot;20209&quot;&gt;&lt;property id=&quot;20148&quot; value=&quot;5&quot;/&gt;&lt;property id=&quot;20300&quot; value=&quot;Slide 7 - &amp;quot;The FTI Consulting Advantage&amp;quot;&quot;/&gt;&lt;property id=&quot;20307&quot; value=&quot;301&quot;/&gt;&lt;/object&gt;&lt;object type=&quot;3&quot; unique_id=&quot;20210&quot;&gt;&lt;property id=&quot;20148&quot; value=&quot;5&quot;/&gt;&lt;property id=&quot;20300&quot; value=&quot;Slide 8 - &amp;quot;How We’re Different: &amp;#x0D;&amp;#x0A;Three Pillars of Strength&amp;quot;&quot;/&gt;&lt;property id=&quot;20307&quot; value=&quot;302&quot;/&gt;&lt;/object&gt;&lt;object type=&quot;3&quot; unique_id=&quot;20211&quot;&gt;&lt;property id=&quot;20148&quot; value=&quot;5&quot;/&gt;&lt;property id=&quot;20300&quot; value=&quot;Slide 9 - &amp;quot;Where We Do It: Advising across &amp;#x0D;&amp;#x0A;a Global Economy&amp;quot;&quot;/&gt;&lt;property id=&quot;20307&quot; value=&quot;303&quot;/&gt;&lt;/object&gt;&lt;object type=&quot;3&quot; unique_id=&quot;20212&quot;&gt;&lt;property id=&quot;20148&quot; value=&quot;5&quot;/&gt;&lt;property id=&quot;20300&quot; value=&quot;Slide 10 - &amp;quot;FTI Consulting Business Segments&amp;quot;&quot;/&gt;&lt;property id=&quot;20307&quot; value=&quot;304&quot;/&gt;&lt;/object&gt;&lt;object type=&quot;3&quot; unique_id=&quot;20213&quot;&gt;&lt;property id=&quot;20148&quot; value=&quot;5&quot;/&gt;&lt;property id=&quot;20300&quot; value=&quot;Slide 11 - &amp;quot;DIVIDER SLIDE&amp;quot;&quot;/&gt;&lt;property id=&quot;20307&quot; value=&quot;305&quot;/&gt;&lt;/object&gt;&lt;object type=&quot;3&quot; unique_id=&quot;20215&quot;&gt;&lt;property id=&quot;20148&quot; value=&quot;5&quot;/&gt;&lt;property id=&quot;20300&quot; value=&quot;Slide 13&quot;/&gt;&lt;property id=&quot;20307&quot; value=&quot;307&quot;/&gt;&lt;/object&gt;&lt;object type=&quot;3&quot; unique_id=&quot;21339&quot;&gt;&lt;property id=&quot;20148&quot; value=&quot;5&quot;/&gt;&lt;property id=&quot;20300&quot; value=&quot;Slide 19 - &amp;quot;Line Chart Sample&amp;quot;&quot;/&gt;&lt;property id=&quot;20307&quot; value=&quot;312&quot;/&gt;&lt;/object&gt;&lt;object type=&quot;3&quot; unique_id=&quot;21612&quot;&gt;&lt;property id=&quot;20148&quot; value=&quot;5&quot;/&gt;&lt;property id=&quot;20300&quot; value=&quot;Slide 20 - &amp;quot;Our People&amp;quot;&quot;/&gt;&lt;property id=&quot;20307&quot; value=&quot;315&quot;/&gt;&lt;/object&gt;&lt;object type=&quot;3&quot; unique_id=&quot;21613&quot;&gt;&lt;property id=&quot;20148&quot; value=&quot;5&quot;/&gt;&lt;property id=&quot;20300&quot; value=&quot;Slide 21 - &amp;quot;Our People&amp;quot;&quot;/&gt;&lt;property id=&quot;20307&quot; value=&quot;316&quot;/&gt;&lt;/object&gt;&lt;object type=&quot;3&quot; unique_id=&quot;21615&quot;&gt;&lt;property id=&quot;20148&quot; value=&quot;5&quot;/&gt;&lt;property id=&quot;20300&quot; value=&quot;Slide 22 - &amp;quot;Thank You for Your Time&amp;quot;&quot;/&gt;&lt;property id=&quot;20307&quot; value=&quot;318&quot;/&gt;&lt;/object&gt;&lt;object type=&quot;3&quot; unique_id=&quot;21617&quot;&gt;&lt;property id=&quot;20148&quot; value=&quot;5&quot;/&gt;&lt;property id=&quot;20300&quot; value=&quot;Slide 12&quot;/&gt;&lt;property id=&quot;20307&quot; value=&quot;352&quot;/&gt;&lt;/object&gt;&lt;object type=&quot;3&quot; unique_id=&quot;21618&quot;&gt;&lt;property id=&quot;20148&quot; value=&quot;5&quot;/&gt;&lt;property id=&quot;20300&quot; value=&quot;Slide 15 - &amp;quot;Sample Horizontal Bar Chart Style&amp;quot;&quot;/&gt;&lt;property id=&quot;20307&quot; value=&quot;334&quot;/&gt;&lt;/object&gt;&lt;object type=&quot;3&quot; unique_id=&quot;21619&quot;&gt;&lt;property id=&quot;20148&quot; value=&quot;5&quot;/&gt;&lt;property id=&quot;20300&quot; value=&quot;Slide 17 - &amp;quot;Sample Pie Chart Style&amp;quot;&quot;/&gt;&lt;property id=&quot;20307&quot; value=&quot;349&quot;/&gt;&lt;/object&gt;&lt;object type=&quot;3&quot; unique_id=&quot;21620&quot;&gt;&lt;property id=&quot;20148&quot; value=&quot;5&quot;/&gt;&lt;property id=&quot;20300&quot; value=&quot;Slide 18 - &amp;quot;Sample Doughnut Chart Style&amp;quot;&quot;/&gt;&lt;property id=&quot;20307&quot; value=&quot;351&quot;/&gt;&lt;/object&gt;&lt;/object&gt;&lt;object type=&quot;8&quot; unique_id=&quot;171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45">
      <a:dk1>
        <a:sysClr val="windowText" lastClr="000000"/>
      </a:dk1>
      <a:lt1>
        <a:sysClr val="window" lastClr="FFFFFF"/>
      </a:lt1>
      <a:dk2>
        <a:srgbClr val="685744"/>
      </a:dk2>
      <a:lt2>
        <a:srgbClr val="7F756A"/>
      </a:lt2>
      <a:accent1>
        <a:srgbClr val="40637A"/>
      </a:accent1>
      <a:accent2>
        <a:srgbClr val="6E6358"/>
      </a:accent2>
      <a:accent3>
        <a:srgbClr val="576423"/>
      </a:accent3>
      <a:accent4>
        <a:srgbClr val="362C66"/>
      </a:accent4>
      <a:accent5>
        <a:srgbClr val="860038"/>
      </a:accent5>
      <a:accent6>
        <a:srgbClr val="D9531E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Slide Brand Colors 2011">
      <a:dk1>
        <a:srgbClr val="000000"/>
      </a:dk1>
      <a:lt1>
        <a:srgbClr val="FFFFFF"/>
      </a:lt1>
      <a:dk2>
        <a:srgbClr val="003468"/>
      </a:dk2>
      <a:lt2>
        <a:srgbClr val="FFFFFF"/>
      </a:lt2>
      <a:accent1>
        <a:srgbClr val="4A78B1"/>
      </a:accent1>
      <a:accent2>
        <a:srgbClr val="70AB49"/>
      </a:accent2>
      <a:accent3>
        <a:srgbClr val="F6C700"/>
      </a:accent3>
      <a:accent4>
        <a:srgbClr val="A8A8A8"/>
      </a:accent4>
      <a:accent5>
        <a:srgbClr val="9900FF"/>
      </a:accent5>
      <a:accent6>
        <a:srgbClr val="00C7F6"/>
      </a:accent6>
      <a:hlink>
        <a:srgbClr val="336600"/>
      </a:hlink>
      <a:folHlink>
        <a:srgbClr val="CC0000"/>
      </a:folHlink>
    </a:clrScheme>
    <a:fontScheme name="eSlide font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209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EMPLOYERS’ PERSPECTIVE Remarks for GES/Bank of England conference: What post-crisis changes does the economics discipline need?</vt:lpstr>
      <vt:lpstr>What are employers looking for?</vt:lpstr>
      <vt:lpstr>Economics</vt:lpstr>
      <vt:lpstr>General work-related competencies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FTI CONSULTING CORPORATE OVERVIEW</dc:title>
  <dc:creator>P7998</dc:creator>
  <cp:lastModifiedBy>eb8522</cp:lastModifiedBy>
  <cp:revision>237</cp:revision>
  <dcterms:created xsi:type="dcterms:W3CDTF">2010-01-18T20:52:14Z</dcterms:created>
  <dcterms:modified xsi:type="dcterms:W3CDTF">2012-02-10T14:43:05Z</dcterms:modified>
</cp:coreProperties>
</file>